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  <p:sldMasterId id="2147483690" r:id="rId2"/>
  </p:sldMasterIdLst>
  <p:notesMasterIdLst>
    <p:notesMasterId r:id="rId13"/>
  </p:notesMasterIdLst>
  <p:handoutMasterIdLst>
    <p:handoutMasterId r:id="rId14"/>
  </p:handoutMasterIdLst>
  <p:sldIdLst>
    <p:sldId id="257" r:id="rId3"/>
    <p:sldId id="337" r:id="rId4"/>
    <p:sldId id="317" r:id="rId5"/>
    <p:sldId id="342" r:id="rId6"/>
    <p:sldId id="343" r:id="rId7"/>
    <p:sldId id="344" r:id="rId8"/>
    <p:sldId id="339" r:id="rId9"/>
    <p:sldId id="335" r:id="rId10"/>
    <p:sldId id="336" r:id="rId11"/>
    <p:sldId id="347" r:id="rId12"/>
  </p:sldIdLst>
  <p:sldSz cx="12192000" cy="6858000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6201" autoAdjust="0"/>
  </p:normalViewPr>
  <p:slideViewPr>
    <p:cSldViewPr snapToGrid="0">
      <p:cViewPr varScale="1">
        <p:scale>
          <a:sx n="110" d="100"/>
          <a:sy n="110" d="100"/>
        </p:scale>
        <p:origin x="2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79E6D7-D11D-4329-896E-2B9CF9C3DEEB}" type="datetimeFigureOut">
              <a:rPr lang="en-US" smtClean="0"/>
              <a:t>8/17/2017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5A5F2A-FB3B-45BA-BA4A-F4837916E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574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C5FEB-099F-4E52-B590-D04C566AE3B6}" type="datetimeFigureOut">
              <a:rPr lang="en-US" smtClean="0"/>
              <a:t>8/17/2017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FA6BEF-0D01-42CD-AF49-6C72D33EA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12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A6BEF-0D01-42CD-AF49-6C72D33EA4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16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A6BEF-0D01-42CD-AF49-6C72D33EA4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990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emf"/><Relationship Id="rId4" Type="http://schemas.openxmlformats.org/officeDocument/2006/relationships/image" Target="../media/image7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3.emf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6" name="MS logo white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282259" y="6011681"/>
            <a:ext cx="1344637" cy="2877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8785" y="2967842"/>
            <a:ext cx="5754430" cy="92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231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384" y="160923"/>
            <a:ext cx="170973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372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500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467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259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384" y="160923"/>
            <a:ext cx="170973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88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784" y="2906011"/>
            <a:ext cx="10034748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54721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6126438"/>
            <a:ext cx="12192000" cy="7393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44080" y="3877588"/>
            <a:ext cx="9179003" cy="651821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26151" y="2073276"/>
            <a:ext cx="9179004" cy="1804311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058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882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77" y="6367522"/>
            <a:ext cx="170973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149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0" y="6126438"/>
            <a:ext cx="12192000" cy="7393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23779" y="6372063"/>
            <a:ext cx="1025270" cy="224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28" y="385232"/>
            <a:ext cx="3119224" cy="499946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44080" y="3877588"/>
            <a:ext cx="9179003" cy="651821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44080" y="2073276"/>
            <a:ext cx="9179004" cy="1804311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5882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882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01450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0" y="6126438"/>
            <a:ext cx="12192000" cy="7393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23779" y="6372063"/>
            <a:ext cx="1025270" cy="224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28" y="385232"/>
            <a:ext cx="3119224" cy="499946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44080" y="3877588"/>
            <a:ext cx="9179003" cy="651821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44080" y="2073276"/>
            <a:ext cx="9179004" cy="1804311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058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882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74597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8046" y="1186356"/>
            <a:ext cx="1090650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271743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1" y="6118656"/>
            <a:ext cx="12191999" cy="73934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642" y="6308305"/>
            <a:ext cx="2393633" cy="36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78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2189" y="2084172"/>
            <a:ext cx="5563811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32269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32189" y="2084172"/>
            <a:ext cx="5563811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13597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3345" y="1217195"/>
            <a:ext cx="5154444" cy="1973570"/>
          </a:xfrm>
        </p:spPr>
        <p:txBody>
          <a:bodyPr wrap="square">
            <a:spAutoFit/>
          </a:bodyPr>
          <a:lstStyle>
            <a:lvl1pPr>
              <a:defRPr sz="647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10006" y="0"/>
            <a:ext cx="6094444" cy="68561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1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503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720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803" y="160923"/>
            <a:ext cx="170973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7409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 Connect log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785" y="2967842"/>
            <a:ext cx="5754430" cy="922315"/>
          </a:xfrm>
          <a:prstGeom prst="rect">
            <a:avLst/>
          </a:prstGeom>
        </p:spPr>
      </p:pic>
      <p:pic>
        <p:nvPicPr>
          <p:cNvPr id="9" name="MS logo white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282259" y="6011681"/>
            <a:ext cx="1344637" cy="28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82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4744" y="2882374"/>
            <a:ext cx="4482512" cy="95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5475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4188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A4C7-2435-4040-85DC-E645CABEA110}" type="datetimeFigureOut">
              <a:rPr lang="en-US" smtClean="0"/>
              <a:t>8/17/2017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30DFF-5E2A-4D42-92AA-97824C75AB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526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1" y="478"/>
            <a:ext cx="12191999" cy="65156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>
            <a:outerShdw blurRad="25400" dist="12700" dir="5400000" algn="t" rotWithShape="0">
              <a:prstClr val="black">
                <a:alpha val="1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609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07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526" y="211594"/>
            <a:ext cx="1164345" cy="2497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9976" y="6106055"/>
            <a:ext cx="3007584" cy="353351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78411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 (4)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11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81" indent="0">
              <a:buNone/>
              <a:defRPr sz="1959">
                <a:solidFill>
                  <a:schemeClr val="tx1"/>
                </a:solidFill>
              </a:defRPr>
            </a:lvl2pPr>
            <a:lvl3pPr marL="219185" indent="0">
              <a:buNone/>
              <a:defRPr sz="1959">
                <a:solidFill>
                  <a:schemeClr val="tx1"/>
                </a:solidFill>
              </a:defRPr>
            </a:lvl3pPr>
            <a:lvl4pPr marL="466351" indent="0">
              <a:buNone/>
              <a:defRPr sz="1763">
                <a:solidFill>
                  <a:schemeClr val="tx1"/>
                </a:solidFill>
              </a:defRPr>
            </a:lvl4pPr>
            <a:lvl5pPr marL="724400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830834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18785" y="2967842"/>
            <a:ext cx="5754430" cy="922315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6" name="MS logo white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282259" y="6011681"/>
            <a:ext cx="1344637" cy="28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931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- Conne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54244" y="6145541"/>
            <a:ext cx="1344637" cy="2877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03565" y="477"/>
            <a:ext cx="9172873" cy="68575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42749" y="353708"/>
            <a:ext cx="3119224" cy="499946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59857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- Conne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3">
            <a:alphaModFix amt="10000"/>
          </a:blip>
          <a:srcRect t="43378" r="43213" b="10783"/>
          <a:stretch/>
        </p:blipFill>
        <p:spPr>
          <a:xfrm>
            <a:off x="3003565" y="477"/>
            <a:ext cx="9172873" cy="685752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03537" y="515206"/>
            <a:ext cx="3119224" cy="499946"/>
          </a:xfrm>
          <a:prstGeom prst="rect">
            <a:avLst/>
          </a:prstGeom>
        </p:spPr>
      </p:pic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9" name="MS logo white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54244" y="6145541"/>
            <a:ext cx="1344637" cy="28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482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3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353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355806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36399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339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339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180547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769847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89587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784" y="2906011"/>
            <a:ext cx="10034748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24036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41792" y="6145541"/>
            <a:ext cx="1344637" cy="2877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03565" y="477"/>
            <a:ext cx="9172873" cy="68575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3537" y="6013079"/>
            <a:ext cx="3119224" cy="499946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40658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03565" y="477"/>
            <a:ext cx="9172873" cy="6857523"/>
          </a:xfrm>
          <a:prstGeom prst="rect">
            <a:avLst/>
          </a:prstGeom>
        </p:spPr>
      </p:pic>
      <p:sp>
        <p:nvSpPr>
          <p:cNvPr id="20" name="Title 12"/>
          <p:cNvSpPr>
            <a:spLocks noGrp="1"/>
          </p:cNvSpPr>
          <p:nvPr>
            <p:ph type="title" hasCustomPrompt="1"/>
          </p:nvPr>
        </p:nvSpPr>
        <p:spPr>
          <a:xfrm>
            <a:off x="544080" y="2073276"/>
            <a:ext cx="9179004" cy="1804311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5882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44080" y="3869805"/>
            <a:ext cx="9179003" cy="651821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03537" y="6013079"/>
            <a:ext cx="3119224" cy="49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75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148300" y="149903"/>
            <a:ext cx="9172873" cy="6857523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32687" y="1186356"/>
            <a:ext cx="10968755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96870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148300" y="149903"/>
            <a:ext cx="9172873" cy="685752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93344" y="2084172"/>
            <a:ext cx="11429417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37695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5794" y="2084172"/>
            <a:ext cx="11429417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71162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93346" y="1217195"/>
            <a:ext cx="5229144" cy="1973570"/>
          </a:xfrm>
        </p:spPr>
        <p:txBody>
          <a:bodyPr wrap="square">
            <a:spAutoFit/>
          </a:bodyPr>
          <a:lstStyle>
            <a:lvl1pPr>
              <a:defRPr sz="64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10006" y="0"/>
            <a:ext cx="6094444" cy="68561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112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6619795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2073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7441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548232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18785" y="2967842"/>
            <a:ext cx="5754430" cy="922315"/>
          </a:xfrm>
          <a:prstGeom prst="rect">
            <a:avLst/>
          </a:prstGeom>
        </p:spPr>
      </p:pic>
      <p:pic>
        <p:nvPicPr>
          <p:cNvPr id="9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282259" y="6011681"/>
            <a:ext cx="1344637" cy="28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43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43939" y="6145541"/>
            <a:ext cx="1344637" cy="2877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03565" y="477"/>
            <a:ext cx="9172873" cy="68575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3537" y="515206"/>
            <a:ext cx="3119224" cy="4999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01199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854121" y="2887043"/>
            <a:ext cx="4483757" cy="959394"/>
          </a:xfrm>
          <a:prstGeom prst="rect">
            <a:avLst/>
          </a:prstGeom>
        </p:spPr>
      </p:pic>
      <p:sp>
        <p:nvSpPr>
          <p:cNvPr id="7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2016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063830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2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31817"/>
            <a:ext cx="5826760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384" y="160923"/>
            <a:ext cx="170973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623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41060"/>
            <a:ext cx="5826760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205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2040141"/>
            <a:ext cx="5826760" cy="2052030"/>
          </a:xfrm>
        </p:spPr>
        <p:txBody>
          <a:bodyPr wrap="square"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3069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2040141"/>
            <a:ext cx="5826760" cy="2052030"/>
          </a:xfrm>
        </p:spPr>
        <p:txBody>
          <a:bodyPr wrap="square"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49222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5778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712" r:id="rId3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Edit Master text styles</a:t>
            </a:r>
          </a:p>
          <a:p>
            <a:pPr marL="336145" marR="0" lvl="1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Second level</a:t>
            </a:r>
          </a:p>
          <a:p>
            <a:pPr marL="336145" marR="0" lvl="2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36145" marR="0" lvl="3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Fourth level</a:t>
            </a:r>
          </a:p>
          <a:p>
            <a:pPr marL="336145" marR="0" lvl="4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Fifth level</a:t>
            </a:r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65" name="Group 64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67" name="Group 66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74" name="Rectangle 73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5" name="Rectangle 74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Rectangle 75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Rectangle 76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8" name="Rectangle 77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Rectangle 78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8" name="Group 67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71" name="Rectangle 70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72" name="Rectangle 71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73" name="Rectangle 72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9" name="TextBox 68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solidFill>
                      <a:schemeClr val="bg1"/>
                    </a:solidFill>
                  </a:rPr>
                  <a:t>Main colors</a:t>
                </a:r>
              </a:p>
            </p:txBody>
          </p:sp>
          <p:sp>
            <p:nvSpPr>
              <p:cNvPr id="70" name="TextBox 69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solidFill>
                      <a:schemeClr val="bg1"/>
                    </a:solidFill>
                  </a:rPr>
                  <a:t>Secondary colors (use only when</a:t>
                </a:r>
                <a:r>
                  <a:rPr lang="en-US" sz="980" baseline="0" dirty="0">
                    <a:solidFill>
                      <a:schemeClr val="bg1"/>
                    </a:solidFill>
                  </a:rPr>
                  <a:t> necessary)</a:t>
                </a:r>
                <a:endParaRPr lang="en-US" sz="98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Rectangle 65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82885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3921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353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3147" y="2084187"/>
            <a:ext cx="10699619" cy="179309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What’s New in Visual Studio 2017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sz="quarter" idx="12"/>
          </p:nvPr>
        </p:nvSpPr>
        <p:spPr>
          <a:xfrm>
            <a:off x="543147" y="3878574"/>
            <a:ext cx="6282196" cy="1792326"/>
          </a:xfrm>
        </p:spPr>
        <p:txBody>
          <a:bodyPr/>
          <a:lstStyle/>
          <a:p>
            <a:pPr fontAlgn="base"/>
            <a:r>
              <a:rPr lang="en-IN" dirty="0"/>
              <a:t>Umamaheswaran Manivannan</a:t>
            </a:r>
          </a:p>
          <a:p>
            <a:pPr fontAlgn="base"/>
            <a:r>
              <a:rPr lang="en-IN" sz="2000" dirty="0"/>
              <a:t>Senior Software Engineer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@UMW1990</a:t>
            </a:r>
          </a:p>
        </p:txBody>
      </p:sp>
    </p:spTree>
    <p:extLst>
      <p:ext uri="{BB962C8B-B14F-4D97-AF65-F5344CB8AC3E}">
        <p14:creationId xmlns:p14="http://schemas.microsoft.com/office/powerpoint/2010/main" val="15714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13207" y="2682815"/>
            <a:ext cx="3005375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N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10126855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Performance improvements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4437946"/>
          </a:xfrm>
        </p:spPr>
        <p:txBody>
          <a:bodyPr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latin typeface="+mj-lt"/>
              </a:rPr>
              <a:t>A new setup experience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latin typeface="+mj-lt"/>
              </a:rPr>
              <a:t>Start Visual Studio faster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latin typeface="+mj-lt"/>
              </a:rPr>
              <a:t>Decrease solution load time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latin typeface="+mj-lt"/>
              </a:rPr>
              <a:t>Faster on-demand loading of extensions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681710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installation - </a:t>
            </a:r>
            <a:r>
              <a:rPr lang="en-IN" dirty="0"/>
              <a:t>Install workloads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6352674" y="4884820"/>
            <a:ext cx="616178" cy="1308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50" name="Picture 2" descr="Visual Studio 2017 RC Setup Dial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152" y="1822813"/>
            <a:ext cx="8975222" cy="489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85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Install individual components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602" y="1482763"/>
            <a:ext cx="9471116" cy="517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81352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Install language packs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766" y="1701206"/>
            <a:ext cx="8586788" cy="469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5120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Visual Studio 2017 is up to 4x Faster than Visual Studio 2015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269" y="1741715"/>
            <a:ext cx="7847781" cy="442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90825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/>
              <a:t>Start Visual Studio faster</a:t>
            </a:r>
            <a:br>
              <a:rPr lang="en-IN" sz="4800" dirty="0"/>
            </a:b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708" y="1576251"/>
            <a:ext cx="8638903" cy="492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36160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Decrease solution load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327" y="2000929"/>
            <a:ext cx="9313666" cy="363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52541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/>
              <a:t>Faster on-demand loading of extensions</a:t>
            </a:r>
            <a:br>
              <a:rPr lang="en-IN" sz="4800" dirty="0"/>
            </a:b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222" y="2656386"/>
            <a:ext cx="661987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6926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onnect_2016_Template_Light">
  <a:themeElements>
    <a:clrScheme name="Custom 2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2.xml><?xml version="1.0" encoding="utf-8"?>
<a:theme xmlns:a="http://schemas.openxmlformats.org/drawingml/2006/main" name="Connect_2016_Template_Dark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E2881649-9D4D-4513-9E5E-5A76199B180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Microsoft_Connect_2016_STUDIO_SlideTemplate_101416</Template>
  <TotalTime>0</TotalTime>
  <Words>73</Words>
  <Application>Microsoft Office PowerPoint</Application>
  <PresentationFormat>Widescreen</PresentationFormat>
  <Paragraphs>19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Consolas</vt:lpstr>
      <vt:lpstr>Segoe UI</vt:lpstr>
      <vt:lpstr>Segoe UI Light</vt:lpstr>
      <vt:lpstr>Wingdings</vt:lpstr>
      <vt:lpstr>Connect_2016_Template_Light</vt:lpstr>
      <vt:lpstr>Connect_2016_Template_Dark</vt:lpstr>
      <vt:lpstr>What’s New in Visual Studio 2017</vt:lpstr>
      <vt:lpstr>Performance improvements</vt:lpstr>
      <vt:lpstr>Faster installation - Install workloads</vt:lpstr>
      <vt:lpstr>Install individual components</vt:lpstr>
      <vt:lpstr>Install language packs</vt:lpstr>
      <vt:lpstr>Visual Studio 2017 is up to 4x Faster than Visual Studio 2015</vt:lpstr>
      <vt:lpstr>Start Visual Studio faster </vt:lpstr>
      <vt:lpstr>Decrease solution load time</vt:lpstr>
      <vt:lpstr>Faster on-demand loading of extensions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2016-11-11T20:03:13Z</dcterms:created>
  <dcterms:modified xsi:type="dcterms:W3CDTF">2017-08-17T06:32:34Z</dcterms:modified>
</cp:coreProperties>
</file>